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8" r:id="rId3"/>
    <p:sldId id="272" r:id="rId4"/>
    <p:sldId id="267" r:id="rId5"/>
    <p:sldId id="265" r:id="rId6"/>
    <p:sldId id="269" r:id="rId7"/>
    <p:sldId id="270" r:id="rId8"/>
    <p:sldId id="273" r:id="rId9"/>
    <p:sldId id="266" r:id="rId10"/>
    <p:sldId id="271" r:id="rId11"/>
    <p:sldId id="256" r:id="rId12"/>
    <p:sldId id="257" r:id="rId13"/>
    <p:sldId id="258" r:id="rId14"/>
    <p:sldId id="263" r:id="rId15"/>
    <p:sldId id="26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0000FF"/>
    <a:srgbClr val="C19B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97" autoAdjust="0"/>
    <p:restoredTop sz="94624" autoAdjust="0"/>
  </p:normalViewPr>
  <p:slideViewPr>
    <p:cSldViewPr>
      <p:cViewPr>
        <p:scale>
          <a:sx n="71" d="100"/>
          <a:sy n="71" d="100"/>
        </p:scale>
        <p:origin x="-78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216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0858C-3F0A-4D09-9A90-9C8B189D4E1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718F4-78E2-49D8-BC1C-90DA1E5CA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718F4-78E2-49D8-BC1C-90DA1E5CAE7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718F4-78E2-49D8-BC1C-90DA1E5CAE7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718F4-78E2-49D8-BC1C-90DA1E5CAE7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2162A-97A6-4521-8E35-2A4B94279C81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FF1F9-2F5E-40C8-A63D-A3108AA62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  <a:ln w="76200">
            <a:solidFill>
              <a:srgbClr val="0000FF"/>
            </a:solidFill>
          </a:ln>
        </p:spPr>
        <p:txBody>
          <a:bodyPr>
            <a:noAutofit/>
          </a:bodyPr>
          <a:lstStyle/>
          <a:p>
            <a:r>
              <a:rPr lang="en-US" sz="287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287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287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066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0"/>
            <a:ext cx="10058400" cy="6858000"/>
          </a:xfrm>
          <a:solidFill>
            <a:srgbClr val="92D050"/>
          </a:solidFill>
          <a:ln w="76200">
            <a:solidFill>
              <a:srgbClr val="FF33CC"/>
            </a:solidFill>
          </a:ln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>
              <a:buNone/>
            </a:pPr>
            <a:endParaRPr lang="en-US" sz="54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5400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5400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5400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5wU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।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  <a:blipFill>
            <a:blip r:embed="rId3"/>
            <a:tile tx="0" ty="0" sx="100000" sy="100000" flip="none" algn="tl"/>
          </a:blipFill>
          <a:ln w="76200"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12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1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(A-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Z™¢e, ‡`wk,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wgkÖ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1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38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sz="3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3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sz="3300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1)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A-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Z™¢e, †`wk,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wgkÖ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Kej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B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D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G‡`iÑ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wPý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w  y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Aviwe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dviwm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PvwP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`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vw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gvwg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cvwL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Abyiƒcfv‡e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–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Avwj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cÖZ¨qhy³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BÑKvi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Lqvwj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eY©vwj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wgZvwj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mvbvwj</a:t>
            </a:r>
            <a:endParaRPr lang="en-US" sz="29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¯¿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xevPK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k‡l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C-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ivbx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Mvfx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c`vwkÖZ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wb‡`©kK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wU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-‡Z B-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eBwU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jvKwU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me©bvg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we‡klY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wµqv-we‡klY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hvRK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c`iƒ‡c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kãwU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C 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jLv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GUv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?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›`!,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Kxfv‡e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iƒ‡c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CÑKvi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hme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ev‡K¨i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nu¨v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mme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ÔwKÕ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n«¯^ B-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jLv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Zzwg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? †m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G‡mwQj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2)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evsjvq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AÑaŸwbi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eû‡ÿ‡Î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kã‡k‡li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Gme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A-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aŸwb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jLv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Kv‡jv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ev‡iv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a‡iv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bvgv‡bv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fwel¨r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AbyÁvi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Avw`‡ZI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I-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jLv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Kv‡iv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ev‡jv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‡</a:t>
            </a:r>
            <a:r>
              <a:rPr lang="en-US" sz="29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ev‡mv</a:t>
            </a:r>
            <a:r>
              <a:rPr lang="en-US" sz="29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3)</a:t>
            </a:r>
            <a:r>
              <a:rPr lang="en-US" sz="2900" b="1" dirty="0" smtClean="0">
                <a:solidFill>
                  <a:srgbClr val="0000FF"/>
                </a:solidFill>
              </a:rPr>
              <a:t> 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A-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i‡di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e¨Äbe‡Y©i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wØZ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: KR©, †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KvZ©v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, g`©,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m`©vi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900" b="1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pPr marL="514350" indent="-514350" algn="l">
              <a:lnSpc>
                <a:spcPct val="120000"/>
              </a:lnSpc>
            </a:pPr>
            <a:r>
              <a:rPr lang="en-US" sz="2900" b="1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     </a:t>
            </a:r>
          </a:p>
          <a:p>
            <a:pPr marL="514350" indent="-514350" algn="l">
              <a:lnSpc>
                <a:spcPct val="120000"/>
              </a:lnSpc>
            </a:pPr>
            <a:endParaRPr lang="en-US" sz="33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endParaRPr lang="en-US" sz="4000" b="1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endParaRPr lang="en-US" sz="34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94118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4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h_vm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¤¢e GKm‡½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msev`cÎ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iweevi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evievi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welv`gwÐZ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‡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bkvMÖ¯Í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cÖ‡qvR‡b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kãwU‡K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GK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GKvwaK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nvB‡db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(-)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:‡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eUv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ewU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evb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wKQz-bv-wKQz</a:t>
            </a:r>
            <a:r>
              <a:rPr lang="en-US" sz="26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2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5) s , O :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k‡l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cÖvmw½K †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mvaviYfv‡e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Aby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¯^vi (s)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hgbt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Mvs,Xs,is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, ms ;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Aby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v‡ii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m‡½ ¯^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iaŸwb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O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hgbt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fvOv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iwOb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ivOv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evOvwj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Aby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¯^vi 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ÔsÕ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vK‡e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2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6)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evsjvq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Avw`‡Z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eY©we‡kølY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m¤¢e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G¸‡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hy³eY©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†÷kb, w÷ªU,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w¯úªs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we‡kølY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‡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gvK©m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kKmwcqi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Bmivwdj</a:t>
            </a:r>
            <a:r>
              <a:rPr lang="en-US" sz="2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sz="26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600" b="1" dirty="0" smtClean="0">
                <a:latin typeface="SutonnyMJ" pitchFamily="2" charset="0"/>
                <a:cs typeface="SutonnyMJ" pitchFamily="2" charset="0"/>
              </a:rPr>
              <a:t>7)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ÿ,L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ÿxi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ÿzi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ÿZ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wLi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Lyi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I †LZ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ms¯‹…Z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Abymi‡Y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ÿxi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ÿzi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ÿZ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-B †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 A-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wL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‡`, Ly`, Ly‡`,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Lyi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, (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Mevw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cïi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cv‡qi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kl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cÖvšÍ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) †LZ,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L¨vcv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` †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26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2400" b="1" dirty="0" smtClean="0">
              <a:latin typeface="SutonnyMJ" pitchFamily="2" charset="0"/>
              <a:cs typeface="SutonnyMJ" pitchFamily="2" charset="0"/>
            </a:endParaRP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8991600" cy="6063198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8)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nmwPý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h_vm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¤¢e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eR©b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Kiv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KvZ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, g`, PU,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SiSi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ZQbQ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kL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UvK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wWk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hw` A_©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weåvwšÍ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fzj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Avk¼v _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nm&amp;-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wPý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h‡Z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Dn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evn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 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endParaRPr lang="en-US" sz="1200" dirty="0" smtClean="0">
              <a:solidFill>
                <a:srgbClr val="FF33CC"/>
              </a:solidFill>
              <a:latin typeface="SutonnyMJ" pitchFamily="2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9)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R,h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evsjvq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cÖPwjZ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we‡`wk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kã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mvaviYfv‡e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evsjv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fvlvi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aŸwbc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×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wZ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  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Abyhvqx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wjL‡Z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KvMR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Rv`y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RvnvR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Reªv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Ryjyg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BZ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¨v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`|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Bmjvg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ag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©-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msµvšÍ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K‡qKwU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k‡ã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weK‡í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ÔhÕ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jLv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h‡Z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cv‡i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| †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hgb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Avhvb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Ihy,Kvhv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bvgvh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nhiZ</a:t>
            </a:r>
            <a:r>
              <a:rPr lang="en-US" sz="2800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|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10)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Bs‡iwR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I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Bs‡iwRi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gva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AvMZ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aŸwbi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m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-</a:t>
            </a:r>
            <a:r>
              <a:rPr lang="en-US" sz="2800" b="1" dirty="0" err="1" smtClean="0">
                <a:solidFill>
                  <a:srgbClr val="FF0000"/>
                </a:solidFill>
                <a:cs typeface="SutonnyMJ" pitchFamily="2" charset="0"/>
              </a:rPr>
              <a:t>sh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-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sion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ssion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, -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tion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©¸”Q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aŸwbi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k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SutonnyMJ" pitchFamily="2" charset="0"/>
              </a:rPr>
              <a:t> question 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Ab¨iƒc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KvGm&amp;P&amp;b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&amp;|</a:t>
            </a:r>
            <a:endParaRPr lang="en-US" sz="2800" dirty="0" smtClean="0">
              <a:solidFill>
                <a:srgbClr val="FF0000"/>
              </a:solidFill>
              <a:latin typeface="+mj-lt"/>
              <a:ea typeface="Calibri" pitchFamily="34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0000"/>
              </a:solidFill>
              <a:latin typeface="SutonnyMJ" pitchFamily="2" charset="0"/>
              <a:ea typeface="Calibri" pitchFamily="34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38200" y="0"/>
            <a:ext cx="10744200" cy="82484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endParaRPr lang="en-US" sz="66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600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6600" u="sng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6600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†¤œv³ 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wbqgixwZ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eywS‡q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vI</a:t>
            </a:r>
            <a:r>
              <a:rPr lang="en-US" sz="3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endParaRPr lang="en-US" sz="3600" dirty="0" smtClean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evwo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Kvh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©, ‡÷kb,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msev`cÎ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ÿzi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is,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e¯‘Z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iwOb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| 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endParaRPr lang="en-US" sz="80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96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1433899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7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6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evwoi</a:t>
            </a:r>
            <a:r>
              <a:rPr lang="en-US" sz="66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66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KvR</a:t>
            </a:r>
            <a:r>
              <a:rPr lang="en-US" sz="66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:</a:t>
            </a:r>
            <a:endParaRPr lang="en-US" sz="44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evsjv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GKv‡Wwgi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cÖwgZ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evsjv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evbv‡bi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†h †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Kvb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cuvPwU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wbqg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wj‡L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ea typeface="Calibri" pitchFamily="34" charset="0"/>
                <a:cs typeface="SutonnyMJ" pitchFamily="2" charset="0"/>
              </a:rPr>
              <a:t>Avb‡e</a:t>
            </a:r>
            <a:r>
              <a:rPr lang="en-US" sz="2800" b="1" dirty="0" smtClean="0"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lang="en-US" sz="36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8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3800" b="1" dirty="0" smtClean="0">
              <a:solidFill>
                <a:srgbClr val="FF0000"/>
              </a:solidFill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SutonnyMJ" pitchFamily="2" charset="0"/>
              <a:ea typeface="Calibri" pitchFamily="34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1014123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n-US" sz="13800" dirty="0" smtClean="0">
              <a:solidFill>
                <a:srgbClr val="FFFFFF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3900" dirty="0" err="1" smtClean="0">
                <a:solidFill>
                  <a:srgbClr val="FFFFFF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23900" dirty="0" smtClean="0">
                <a:solidFill>
                  <a:srgbClr val="FFFFFF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sz="13800" dirty="0" smtClean="0">
              <a:latin typeface="SutonnyMJ" pitchFamily="2" charset="0"/>
              <a:cs typeface="SutonnyMJ" pitchFamily="2" charset="0"/>
            </a:endParaRPr>
          </a:p>
          <a:p>
            <a:endParaRPr lang="en-US" sz="13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848302"/>
          </a:xfrm>
          <a:prstGeom prst="rect">
            <a:avLst/>
          </a:prstGeom>
          <a:solidFill>
            <a:srgbClr val="00B0F0"/>
          </a:solidFill>
          <a:ln w="762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66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দ্বিতীয়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পত্র</a:t>
            </a:r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ব্যাকরণ</a:t>
            </a:r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আজকের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66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cvVÑ1</a:t>
            </a:r>
            <a:b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6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6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7391400" y="685800"/>
            <a:ext cx="17526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cvVÑ1/১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41763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wkLbdj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sz="4000" dirty="0" err="1" smtClean="0">
                <a:solidFill>
                  <a:srgbClr val="002060"/>
                </a:solidFill>
              </a:rPr>
              <a:t>এই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পাঠ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শেষে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শিক্ষা</a:t>
            </a:r>
            <a:r>
              <a:rPr lang="en-US" sz="48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প্রমিত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বানানের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নিয়মগুলি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kãïw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×‡Z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3"/>
          </a:solidFill>
          <a:ln w="76200">
            <a:solidFill>
              <a:srgbClr val="FF33CC"/>
            </a:solidFill>
          </a:ln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AweK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…Z ms¯‹…Z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h_vh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_ I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vK‡e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Gme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e¨vKiYMZ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cÖKiY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evbvbixwZ‡Z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hme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cÖ¯ÍvweZ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Abym„Z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hme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B C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D E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DfqB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ï×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mBme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B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D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ZviÑ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KviwPý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w  y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miwY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wKse`wšÍ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jnwi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c`we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m~wPcÎ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`| </a:t>
            </a:r>
          </a:p>
          <a:p>
            <a:pPr>
              <a:buNone/>
            </a:pP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3|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†id-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e¨Äbe‡Y©i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wØZ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hgbÑAP©bv,AR©b,Kvh©,m~h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`| </a:t>
            </a:r>
          </a:p>
          <a:p>
            <a:pPr>
              <a:buNone/>
            </a:pP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4|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mwÜi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K L M N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c‡i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c‡`i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AšÍw¯’Z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g&amp; ¯’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Aby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¯^vi s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: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Ang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&amp;+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=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AnsKvi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Gfv‡e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fqsKi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msMxZ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msNUb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mwÜe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O ¯’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v‡b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s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: A¼,A½,AvKv•ÿv, K¼vj, M½v, m½x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pPr>
              <a:buNone/>
            </a:pP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5| ms¯‹…Z Bb&amp;-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cÖZ¨qvšÍ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xN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CÑKvivšÍiƒc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ms¯‹…Z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e¨vKi‡Yi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m¸wj‡Z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n«¯^ B-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: ¸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Yx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SutonnyMJ"/>
                <a:cs typeface="SutonnyMJ"/>
              </a:rPr>
              <a:t>&gt; ¸</a:t>
            </a:r>
            <a:r>
              <a:rPr lang="en-US" sz="2400" dirty="0" err="1" smtClean="0">
                <a:latin typeface="SutonnyMJ"/>
                <a:cs typeface="SutonnyMJ"/>
              </a:rPr>
              <a:t>wYRb</a:t>
            </a:r>
            <a:r>
              <a:rPr lang="en-US" sz="2400" dirty="0" smtClean="0">
                <a:latin typeface="SutonnyMJ"/>
                <a:cs typeface="SutonnyMJ"/>
              </a:rPr>
              <a:t>, </a:t>
            </a:r>
            <a:r>
              <a:rPr lang="en-US" sz="2400" dirty="0" err="1" smtClean="0">
                <a:latin typeface="SutonnyMJ"/>
                <a:cs typeface="SutonnyMJ"/>
              </a:rPr>
              <a:t>cÖvYx</a:t>
            </a:r>
            <a:r>
              <a:rPr lang="en-US" sz="2400" dirty="0" smtClean="0">
                <a:latin typeface="SutonnyMJ"/>
                <a:cs typeface="SutonnyMJ"/>
              </a:rPr>
              <a:t> &gt; </a:t>
            </a:r>
            <a:r>
              <a:rPr lang="en-US" sz="2400" dirty="0" err="1" smtClean="0">
                <a:latin typeface="SutonnyMJ"/>
                <a:cs typeface="SutonnyMJ"/>
              </a:rPr>
              <a:t>cÖvwYwe`¨v</a:t>
            </a:r>
            <a:r>
              <a:rPr lang="en-US" sz="2400" dirty="0" smtClean="0">
                <a:latin typeface="SutonnyMJ"/>
                <a:cs typeface="SutonnyMJ"/>
              </a:rPr>
              <a:t>, </a:t>
            </a:r>
            <a:r>
              <a:rPr lang="en-US" sz="2400" dirty="0" err="1" smtClean="0">
                <a:latin typeface="SutonnyMJ"/>
                <a:cs typeface="SutonnyMJ"/>
              </a:rPr>
              <a:t>gš¿x</a:t>
            </a:r>
            <a:r>
              <a:rPr lang="en-US" sz="2400" dirty="0" smtClean="0">
                <a:latin typeface="SutonnyMJ"/>
                <a:cs typeface="SutonnyMJ"/>
              </a:rPr>
              <a:t> &gt; </a:t>
            </a:r>
            <a:r>
              <a:rPr lang="en-US" sz="2400" dirty="0" err="1" smtClean="0">
                <a:latin typeface="SutonnyMJ"/>
                <a:cs typeface="SutonnyMJ"/>
              </a:rPr>
              <a:t>gwš¿cwil</a:t>
            </a:r>
            <a:r>
              <a:rPr lang="en-US" sz="2400" dirty="0" smtClean="0">
                <a:latin typeface="SutonnyMJ"/>
                <a:cs typeface="SutonnyMJ"/>
              </a:rPr>
              <a:t>` </a:t>
            </a:r>
            <a:r>
              <a:rPr lang="en-US" sz="2400" dirty="0" err="1" smtClean="0">
                <a:latin typeface="SutonnyMJ"/>
                <a:cs typeface="SutonnyMJ"/>
              </a:rPr>
              <a:t>BZ¨vw</a:t>
            </a:r>
            <a:r>
              <a:rPr lang="en-US" sz="2400" dirty="0" smtClean="0">
                <a:latin typeface="SutonnyMJ"/>
                <a:cs typeface="SutonnyMJ"/>
              </a:rPr>
              <a:t>`|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9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মূল্যায়ন</a:t>
            </a:r>
            <a:r>
              <a:rPr lang="en-US" sz="49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9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9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9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‡¤œv³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e‡jv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miwY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AP©bv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cÖvwYwe`¨v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AnsKvi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, A¼,AvKv•ÿv|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		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								 	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858000"/>
          </a:xfrm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বাড়ির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কাজ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: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>
              <a:buNone/>
            </a:pPr>
            <a:endParaRPr lang="en-US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5wU </a:t>
            </a:r>
            <a:r>
              <a:rPr lang="en-US" sz="40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লিখে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আনবে</a:t>
            </a:r>
            <a:r>
              <a:rPr lang="en-US" sz="3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।  </a:t>
            </a:r>
            <a:endParaRPr lang="en-US" sz="28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0"/>
            <a:ext cx="9677400" cy="6858000"/>
          </a:xfrm>
          <a:solidFill>
            <a:srgbClr val="00206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smtClean="0">
                <a:solidFill>
                  <a:srgbClr val="FF33CC"/>
                </a:solidFill>
                <a:latin typeface="SutonnyMJ" pitchFamily="2" charset="0"/>
                <a:cs typeface="SutonnyMJ" pitchFamily="2" charset="0"/>
              </a:rPr>
              <a:t>ধ</a:t>
            </a:r>
            <a:endParaRPr lang="en-US" sz="8000" dirty="0" smtClean="0">
              <a:solidFill>
                <a:srgbClr val="FF33CC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8000" dirty="0" err="1" smtClean="0">
                <a:solidFill>
                  <a:srgbClr val="FF33CC"/>
                </a:solidFill>
                <a:latin typeface="SutonnyMJ" pitchFamily="2" charset="0"/>
                <a:cs typeface="SutonnyMJ" pitchFamily="2" charset="0"/>
              </a:rPr>
              <a:t>ন্য</a:t>
            </a:r>
            <a:endParaRPr lang="en-US" sz="8000" dirty="0" smtClean="0">
              <a:solidFill>
                <a:srgbClr val="FF33CC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8000" dirty="0" err="1" smtClean="0">
                <a:solidFill>
                  <a:srgbClr val="FF33CC"/>
                </a:solidFill>
                <a:latin typeface="SutonnyMJ" pitchFamily="2" charset="0"/>
                <a:cs typeface="SutonnyMJ" pitchFamily="2" charset="0"/>
              </a:rPr>
              <a:t>বা</a:t>
            </a:r>
            <a:endParaRPr lang="en-US" sz="8000" dirty="0" smtClean="0">
              <a:solidFill>
                <a:srgbClr val="FF33CC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8000" dirty="0" smtClean="0">
                <a:solidFill>
                  <a:srgbClr val="FF33CC"/>
                </a:solidFill>
                <a:latin typeface="SutonnyMJ" pitchFamily="2" charset="0"/>
                <a:cs typeface="SutonnyMJ" pitchFamily="2" charset="0"/>
              </a:rPr>
              <a:t>দ</a:t>
            </a:r>
            <a:endParaRPr lang="en-US" sz="8000" dirty="0">
              <a:solidFill>
                <a:srgbClr val="FF33CC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¯^</a:t>
            </a:r>
            <a:r>
              <a:rPr kumimoji="0" lang="en-US" sz="28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vMZg</a:t>
            </a:r>
            <a:endParaRPr kumimoji="0" lang="en-US" sz="28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pic>
        <p:nvPicPr>
          <p:cNvPr id="3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066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77400" cy="7086600"/>
          </a:xfrm>
          <a:solidFill>
            <a:srgbClr val="FFFFFF"/>
          </a:solidFill>
          <a:ln w="38100">
            <a:solidFill>
              <a:schemeClr val="tx1"/>
            </a:solidFill>
            <a:prstDash val="solid"/>
          </a:ln>
        </p:spPr>
        <p:txBody>
          <a:bodyPr/>
          <a:lstStyle/>
          <a:p>
            <a:r>
              <a:rPr lang="en-US" sz="53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53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53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</a:t>
            </a:r>
            <a:br>
              <a:rPr lang="en-US" sz="53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3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cvVÑ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2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36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(A-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Z™¢e, ‡`wk,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wgkÖ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                  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							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0" y="685800"/>
            <a:ext cx="2286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cvVÑ১/২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894</Words>
  <Application>Microsoft Office PowerPoint</Application>
  <PresentationFormat>On-screen Show (4:3)</PresentationFormat>
  <Paragraphs>91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¯^vMZg</vt:lpstr>
      <vt:lpstr>Slide 2</vt:lpstr>
      <vt:lpstr>wkLbdj</vt:lpstr>
      <vt:lpstr>evsjv GKv‡Wwgi cÖwgZ evsjv evbv‡bi wbqg (Zrmg kã)</vt:lpstr>
      <vt:lpstr>মূল্যায়ন:  wb‡¤œv³ evbv‡bi wbqg e‡jv:  miwY, AP©bv, cÖvwYwe`¨v, AnsKvi, A¼,AvKv•ÿv|               </vt:lpstr>
      <vt:lpstr>Slide 6</vt:lpstr>
      <vt:lpstr>Slide 7</vt:lpstr>
      <vt:lpstr>Slide 8</vt:lpstr>
      <vt:lpstr>AvR‡Ki cvV    mvaviY cvV: evsjv evbv‡bi wbqg cvVÑ 2   we‡kl cvV: evsjv GKv‡Wwgi cÖwgZ evsjv evbv‡bi wbqg      (A-Zrmg A_©vr Z™¢e, ‡`wk, we‡`wk wgkÖ kã)                                      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125</cp:revision>
  <dcterms:created xsi:type="dcterms:W3CDTF">2015-04-27T04:08:13Z</dcterms:created>
  <dcterms:modified xsi:type="dcterms:W3CDTF">2016-12-22T05:42:18Z</dcterms:modified>
</cp:coreProperties>
</file>